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60" r:id="rId4"/>
    <p:sldId id="259" r:id="rId5"/>
    <p:sldId id="261" r:id="rId6"/>
    <p:sldId id="270" r:id="rId7"/>
    <p:sldId id="263" r:id="rId8"/>
    <p:sldId id="264" r:id="rId9"/>
    <p:sldId id="265" r:id="rId10"/>
    <p:sldId id="267" r:id="rId11"/>
    <p:sldId id="275" r:id="rId12"/>
    <p:sldId id="273" r:id="rId13"/>
    <p:sldId id="274" r:id="rId14"/>
    <p:sldId id="276" r:id="rId15"/>
    <p:sldId id="277" r:id="rId16"/>
    <p:sldId id="278" r:id="rId17"/>
    <p:sldId id="279" r:id="rId18"/>
    <p:sldId id="280" r:id="rId19"/>
    <p:sldId id="281" r:id="rId20"/>
    <p:sldId id="283" r:id="rId21"/>
    <p:sldId id="28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F000"/>
    <a:srgbClr val="F48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Wall following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Wall following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Sheet1!$B$3:$H$3</c:f>
              <c:numCache>
                <c:formatCode>General</c:formatCode>
                <c:ptCount val="7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1456048"/>
        <c:axId val="121454088"/>
      </c:scatterChart>
      <c:valAx>
        <c:axId val="12145604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21454088"/>
        <c:crosses val="autoZero"/>
        <c:crossBetween val="midCat"/>
      </c:valAx>
      <c:valAx>
        <c:axId val="12145408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456048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Gap passing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Gap passing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Sheet1!$B$4:$H$4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0208216"/>
        <c:axId val="590203512"/>
      </c:scatterChart>
      <c:valAx>
        <c:axId val="59020821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90203512"/>
        <c:crosses val="autoZero"/>
        <c:crossBetween val="midCat"/>
      </c:valAx>
      <c:valAx>
        <c:axId val="59020351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0208216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Turning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Sheet1!$A$5</c:f>
              <c:strCache>
                <c:ptCount val="1"/>
                <c:pt idx="0">
                  <c:v>Turning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Sheet1!$B$5:$H$5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3580128"/>
        <c:axId val="273580520"/>
      </c:scatterChart>
      <c:valAx>
        <c:axId val="27358012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73580520"/>
        <c:crosses val="autoZero"/>
        <c:crossBetween val="midCat"/>
      </c:valAx>
      <c:valAx>
        <c:axId val="27358052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3580128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1D23BC-C3AC-4D99-8D12-DFED8DD025D4}" type="doc">
      <dgm:prSet loTypeId="urn:microsoft.com/office/officeart/2005/8/layout/pyramid3" loCatId="pyramid" qsTypeId="urn:microsoft.com/office/officeart/2005/8/quickstyle/3d5" qsCatId="3D" csTypeId="urn:microsoft.com/office/officeart/2005/8/colors/colorful2" csCatId="colorful" phldr="1"/>
      <dgm:spPr/>
    </dgm:pt>
    <dgm:pt modelId="{87811AA5-D1CD-40C7-B269-D3FF20BB3E92}">
      <dgm:prSet phldrT="[Text]"/>
      <dgm:spPr/>
      <dgm:t>
        <a:bodyPr/>
        <a:lstStyle/>
        <a:p>
          <a:r>
            <a:rPr lang="en-US" dirty="0" smtClean="0"/>
            <a:t>Unknown, dynamic</a:t>
          </a:r>
          <a:endParaRPr lang="en-CA" dirty="0"/>
        </a:p>
      </dgm:t>
    </dgm:pt>
    <dgm:pt modelId="{2DF22CB7-DD99-4C96-B1A7-8353744C289C}" type="parTrans" cxnId="{59510446-F59E-42C0-868A-199BAC74E0D6}">
      <dgm:prSet/>
      <dgm:spPr/>
      <dgm:t>
        <a:bodyPr/>
        <a:lstStyle/>
        <a:p>
          <a:endParaRPr lang="en-CA"/>
        </a:p>
      </dgm:t>
    </dgm:pt>
    <dgm:pt modelId="{E7B36415-D68E-40A6-9E63-0F61D00ACDCD}" type="sibTrans" cxnId="{59510446-F59E-42C0-868A-199BAC74E0D6}">
      <dgm:prSet/>
      <dgm:spPr/>
      <dgm:t>
        <a:bodyPr/>
        <a:lstStyle/>
        <a:p>
          <a:endParaRPr lang="en-CA"/>
        </a:p>
      </dgm:t>
    </dgm:pt>
    <dgm:pt modelId="{77646417-596F-4F8D-A2D0-A681770B1924}">
      <dgm:prSet phldrT="[Text]"/>
      <dgm:spPr/>
      <dgm:t>
        <a:bodyPr/>
        <a:lstStyle/>
        <a:p>
          <a:r>
            <a:rPr lang="en-US" dirty="0" smtClean="0"/>
            <a:t>Unknown, static</a:t>
          </a:r>
          <a:endParaRPr lang="en-CA" dirty="0"/>
        </a:p>
      </dgm:t>
    </dgm:pt>
    <dgm:pt modelId="{E9E98D10-219C-4CC5-9FBA-52B099C4BB04}" type="parTrans" cxnId="{8BC712F7-4CFF-41EB-9ED8-C2DA43ED59CA}">
      <dgm:prSet/>
      <dgm:spPr/>
      <dgm:t>
        <a:bodyPr/>
        <a:lstStyle/>
        <a:p>
          <a:endParaRPr lang="en-CA"/>
        </a:p>
      </dgm:t>
    </dgm:pt>
    <dgm:pt modelId="{6B775264-79C0-4025-BA2D-9B3D2D699E40}" type="sibTrans" cxnId="{8BC712F7-4CFF-41EB-9ED8-C2DA43ED59CA}">
      <dgm:prSet/>
      <dgm:spPr/>
      <dgm:t>
        <a:bodyPr/>
        <a:lstStyle/>
        <a:p>
          <a:endParaRPr lang="en-CA"/>
        </a:p>
      </dgm:t>
    </dgm:pt>
    <dgm:pt modelId="{FF855A13-0D9A-482F-9C6F-F5A9F8FABF61}">
      <dgm:prSet phldrT="[Text]"/>
      <dgm:spPr/>
      <dgm:t>
        <a:bodyPr/>
        <a:lstStyle/>
        <a:p>
          <a:r>
            <a:rPr lang="en-US" dirty="0" smtClean="0"/>
            <a:t>Known</a:t>
          </a:r>
          <a:endParaRPr lang="en-CA" dirty="0"/>
        </a:p>
      </dgm:t>
    </dgm:pt>
    <dgm:pt modelId="{3299224D-5A4C-468C-8D79-A70B0E3827B4}" type="parTrans" cxnId="{64A059E7-2E03-4735-9F31-438671FCC54E}">
      <dgm:prSet/>
      <dgm:spPr/>
      <dgm:t>
        <a:bodyPr/>
        <a:lstStyle/>
        <a:p>
          <a:endParaRPr lang="en-CA"/>
        </a:p>
      </dgm:t>
    </dgm:pt>
    <dgm:pt modelId="{721B1A3D-6D3E-4EE9-853A-315384A4992A}" type="sibTrans" cxnId="{64A059E7-2E03-4735-9F31-438671FCC54E}">
      <dgm:prSet/>
      <dgm:spPr/>
      <dgm:t>
        <a:bodyPr/>
        <a:lstStyle/>
        <a:p>
          <a:endParaRPr lang="en-CA"/>
        </a:p>
      </dgm:t>
    </dgm:pt>
    <dgm:pt modelId="{59C1A9F1-0284-49D6-AC06-A0A84159DD89}" type="pres">
      <dgm:prSet presAssocID="{6A1D23BC-C3AC-4D99-8D12-DFED8DD025D4}" presName="Name0" presStyleCnt="0">
        <dgm:presLayoutVars>
          <dgm:dir/>
          <dgm:animLvl val="lvl"/>
          <dgm:resizeHandles val="exact"/>
        </dgm:presLayoutVars>
      </dgm:prSet>
      <dgm:spPr/>
    </dgm:pt>
    <dgm:pt modelId="{4B398DB7-7FFE-4D34-9427-F739742E49C4}" type="pres">
      <dgm:prSet presAssocID="{87811AA5-D1CD-40C7-B269-D3FF20BB3E92}" presName="Name8" presStyleCnt="0"/>
      <dgm:spPr/>
    </dgm:pt>
    <dgm:pt modelId="{720B97A8-FCAB-4143-99C3-9E84F78E0DFF}" type="pres">
      <dgm:prSet presAssocID="{87811AA5-D1CD-40C7-B269-D3FF20BB3E92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3EE8C8-FD28-4788-8E71-C9009793EE4F}" type="pres">
      <dgm:prSet presAssocID="{87811AA5-D1CD-40C7-B269-D3FF20BB3E9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CC0C807-3865-4D64-B78E-EFFCC5EBA5FD}" type="pres">
      <dgm:prSet presAssocID="{77646417-596F-4F8D-A2D0-A681770B1924}" presName="Name8" presStyleCnt="0"/>
      <dgm:spPr/>
    </dgm:pt>
    <dgm:pt modelId="{AA1E9AC3-1FEE-4522-A0D1-48C3B029E26D}" type="pres">
      <dgm:prSet presAssocID="{77646417-596F-4F8D-A2D0-A681770B1924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B17DE064-8EC9-47BC-A16D-A448C7800284}" type="pres">
      <dgm:prSet presAssocID="{77646417-596F-4F8D-A2D0-A681770B19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8CEBB27-6B22-40F5-BAC7-E407163FCE28}" type="pres">
      <dgm:prSet presAssocID="{FF855A13-0D9A-482F-9C6F-F5A9F8FABF61}" presName="Name8" presStyleCnt="0"/>
      <dgm:spPr/>
    </dgm:pt>
    <dgm:pt modelId="{E35640F2-9DB8-4179-A943-13C60EF5B5F4}" type="pres">
      <dgm:prSet presAssocID="{FF855A13-0D9A-482F-9C6F-F5A9F8FABF61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118D280-9087-4A64-A8DF-C165308F95FC}" type="pres">
      <dgm:prSet presAssocID="{FF855A13-0D9A-482F-9C6F-F5A9F8FABF6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08501E6C-9F77-46F0-B466-B084BD70FCDC}" type="presOf" srcId="{FF855A13-0D9A-482F-9C6F-F5A9F8FABF61}" destId="{1118D280-9087-4A64-A8DF-C165308F95FC}" srcOrd="1" destOrd="0" presId="urn:microsoft.com/office/officeart/2005/8/layout/pyramid3"/>
    <dgm:cxn modelId="{D3CABB38-E31A-45D1-BB89-977CC0867505}" type="presOf" srcId="{6A1D23BC-C3AC-4D99-8D12-DFED8DD025D4}" destId="{59C1A9F1-0284-49D6-AC06-A0A84159DD89}" srcOrd="0" destOrd="0" presId="urn:microsoft.com/office/officeart/2005/8/layout/pyramid3"/>
    <dgm:cxn modelId="{59510446-F59E-42C0-868A-199BAC74E0D6}" srcId="{6A1D23BC-C3AC-4D99-8D12-DFED8DD025D4}" destId="{87811AA5-D1CD-40C7-B269-D3FF20BB3E92}" srcOrd="0" destOrd="0" parTransId="{2DF22CB7-DD99-4C96-B1A7-8353744C289C}" sibTransId="{E7B36415-D68E-40A6-9E63-0F61D00ACDCD}"/>
    <dgm:cxn modelId="{64A059E7-2E03-4735-9F31-438671FCC54E}" srcId="{6A1D23BC-C3AC-4D99-8D12-DFED8DD025D4}" destId="{FF855A13-0D9A-482F-9C6F-F5A9F8FABF61}" srcOrd="2" destOrd="0" parTransId="{3299224D-5A4C-468C-8D79-A70B0E3827B4}" sibTransId="{721B1A3D-6D3E-4EE9-853A-315384A4992A}"/>
    <dgm:cxn modelId="{8BC712F7-4CFF-41EB-9ED8-C2DA43ED59CA}" srcId="{6A1D23BC-C3AC-4D99-8D12-DFED8DD025D4}" destId="{77646417-596F-4F8D-A2D0-A681770B1924}" srcOrd="1" destOrd="0" parTransId="{E9E98D10-219C-4CC5-9FBA-52B099C4BB04}" sibTransId="{6B775264-79C0-4025-BA2D-9B3D2D699E40}"/>
    <dgm:cxn modelId="{B03A2CDC-8C85-4B94-935D-BEF8854B7826}" type="presOf" srcId="{87811AA5-D1CD-40C7-B269-D3FF20BB3E92}" destId="{283EE8C8-FD28-4788-8E71-C9009793EE4F}" srcOrd="1" destOrd="0" presId="urn:microsoft.com/office/officeart/2005/8/layout/pyramid3"/>
    <dgm:cxn modelId="{C33D5C9B-212F-4A80-A5EC-E974FF5E21AA}" type="presOf" srcId="{77646417-596F-4F8D-A2D0-A681770B1924}" destId="{B17DE064-8EC9-47BC-A16D-A448C7800284}" srcOrd="1" destOrd="0" presId="urn:microsoft.com/office/officeart/2005/8/layout/pyramid3"/>
    <dgm:cxn modelId="{550D8C26-0C70-46FD-B33E-F0E6C2E29B69}" type="presOf" srcId="{87811AA5-D1CD-40C7-B269-D3FF20BB3E92}" destId="{720B97A8-FCAB-4143-99C3-9E84F78E0DFF}" srcOrd="0" destOrd="0" presId="urn:microsoft.com/office/officeart/2005/8/layout/pyramid3"/>
    <dgm:cxn modelId="{61379296-147C-4269-80F4-579626CF3155}" type="presOf" srcId="{77646417-596F-4F8D-A2D0-A681770B1924}" destId="{AA1E9AC3-1FEE-4522-A0D1-48C3B029E26D}" srcOrd="0" destOrd="0" presId="urn:microsoft.com/office/officeart/2005/8/layout/pyramid3"/>
    <dgm:cxn modelId="{34B85B76-4E7F-4ED4-AA13-690C82F7490D}" type="presOf" srcId="{FF855A13-0D9A-482F-9C6F-F5A9F8FABF61}" destId="{E35640F2-9DB8-4179-A943-13C60EF5B5F4}" srcOrd="0" destOrd="0" presId="urn:microsoft.com/office/officeart/2005/8/layout/pyramid3"/>
    <dgm:cxn modelId="{97B7B023-C84C-4E2B-BFE3-7EE3A546F0FE}" type="presParOf" srcId="{59C1A9F1-0284-49D6-AC06-A0A84159DD89}" destId="{4B398DB7-7FFE-4D34-9427-F739742E49C4}" srcOrd="0" destOrd="0" presId="urn:microsoft.com/office/officeart/2005/8/layout/pyramid3"/>
    <dgm:cxn modelId="{25F34504-39B1-40E6-A904-F860B499144A}" type="presParOf" srcId="{4B398DB7-7FFE-4D34-9427-F739742E49C4}" destId="{720B97A8-FCAB-4143-99C3-9E84F78E0DFF}" srcOrd="0" destOrd="0" presId="urn:microsoft.com/office/officeart/2005/8/layout/pyramid3"/>
    <dgm:cxn modelId="{AE7812BC-B55A-4E2E-ABB6-050DFE053C99}" type="presParOf" srcId="{4B398DB7-7FFE-4D34-9427-F739742E49C4}" destId="{283EE8C8-FD28-4788-8E71-C9009793EE4F}" srcOrd="1" destOrd="0" presId="urn:microsoft.com/office/officeart/2005/8/layout/pyramid3"/>
    <dgm:cxn modelId="{DD5856AC-9BA6-4ED1-BBDF-A5FC54F62A4D}" type="presParOf" srcId="{59C1A9F1-0284-49D6-AC06-A0A84159DD89}" destId="{3CC0C807-3865-4D64-B78E-EFFCC5EBA5FD}" srcOrd="1" destOrd="0" presId="urn:microsoft.com/office/officeart/2005/8/layout/pyramid3"/>
    <dgm:cxn modelId="{3DBBD718-1454-4A39-86A3-47F777ABBB94}" type="presParOf" srcId="{3CC0C807-3865-4D64-B78E-EFFCC5EBA5FD}" destId="{AA1E9AC3-1FEE-4522-A0D1-48C3B029E26D}" srcOrd="0" destOrd="0" presId="urn:microsoft.com/office/officeart/2005/8/layout/pyramid3"/>
    <dgm:cxn modelId="{C7AA9ECC-5352-4077-B1AF-26F9B7CDE6D9}" type="presParOf" srcId="{3CC0C807-3865-4D64-B78E-EFFCC5EBA5FD}" destId="{B17DE064-8EC9-47BC-A16D-A448C7800284}" srcOrd="1" destOrd="0" presId="urn:microsoft.com/office/officeart/2005/8/layout/pyramid3"/>
    <dgm:cxn modelId="{F58D7387-A28A-46BB-B0ED-F8635CCFD79C}" type="presParOf" srcId="{59C1A9F1-0284-49D6-AC06-A0A84159DD89}" destId="{E8CEBB27-6B22-40F5-BAC7-E407163FCE28}" srcOrd="2" destOrd="0" presId="urn:microsoft.com/office/officeart/2005/8/layout/pyramid3"/>
    <dgm:cxn modelId="{1ADF2AD6-7CDB-4CED-99EB-23A426054B2D}" type="presParOf" srcId="{E8CEBB27-6B22-40F5-BAC7-E407163FCE28}" destId="{E35640F2-9DB8-4179-A943-13C60EF5B5F4}" srcOrd="0" destOrd="0" presId="urn:microsoft.com/office/officeart/2005/8/layout/pyramid3"/>
    <dgm:cxn modelId="{48967A05-621F-4368-913A-AA4237F9C83A}" type="presParOf" srcId="{E8CEBB27-6B22-40F5-BAC7-E407163FCE28}" destId="{1118D280-9087-4A64-A8DF-C165308F95FC}" srcOrd="1" destOrd="0" presId="urn:microsoft.com/office/officeart/2005/8/layout/pyramid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1D23BC-C3AC-4D99-8D12-DFED8DD025D4}" type="doc">
      <dgm:prSet loTypeId="urn:microsoft.com/office/officeart/2005/8/layout/pyramid3" loCatId="pyramid" qsTypeId="urn:microsoft.com/office/officeart/2005/8/quickstyle/3d5" qsCatId="3D" csTypeId="urn:microsoft.com/office/officeart/2005/8/colors/colorful2" csCatId="colorful" phldr="1"/>
      <dgm:spPr/>
    </dgm:pt>
    <dgm:pt modelId="{87811AA5-D1CD-40C7-B269-D3FF20BB3E92}">
      <dgm:prSet phldrT="[Text]"/>
      <dgm:spPr/>
      <dgm:t>
        <a:bodyPr/>
        <a:lstStyle/>
        <a:p>
          <a:r>
            <a:rPr lang="en-US" dirty="0" smtClean="0"/>
            <a:t>Unknown, dynamic</a:t>
          </a:r>
          <a:endParaRPr lang="en-CA" dirty="0"/>
        </a:p>
      </dgm:t>
    </dgm:pt>
    <dgm:pt modelId="{2DF22CB7-DD99-4C96-B1A7-8353744C289C}" type="parTrans" cxnId="{59510446-F59E-42C0-868A-199BAC74E0D6}">
      <dgm:prSet/>
      <dgm:spPr/>
      <dgm:t>
        <a:bodyPr/>
        <a:lstStyle/>
        <a:p>
          <a:endParaRPr lang="en-CA"/>
        </a:p>
      </dgm:t>
    </dgm:pt>
    <dgm:pt modelId="{E7B36415-D68E-40A6-9E63-0F61D00ACDCD}" type="sibTrans" cxnId="{59510446-F59E-42C0-868A-199BAC74E0D6}">
      <dgm:prSet/>
      <dgm:spPr/>
      <dgm:t>
        <a:bodyPr/>
        <a:lstStyle/>
        <a:p>
          <a:endParaRPr lang="en-CA"/>
        </a:p>
      </dgm:t>
    </dgm:pt>
    <dgm:pt modelId="{77646417-596F-4F8D-A2D0-A681770B1924}">
      <dgm:prSet phldrT="[Text]"/>
      <dgm:spPr/>
      <dgm:t>
        <a:bodyPr/>
        <a:lstStyle/>
        <a:p>
          <a:r>
            <a:rPr lang="en-US" dirty="0" smtClean="0"/>
            <a:t>Unknown, static</a:t>
          </a:r>
          <a:endParaRPr lang="en-CA" dirty="0"/>
        </a:p>
      </dgm:t>
    </dgm:pt>
    <dgm:pt modelId="{E9E98D10-219C-4CC5-9FBA-52B099C4BB04}" type="parTrans" cxnId="{8BC712F7-4CFF-41EB-9ED8-C2DA43ED59CA}">
      <dgm:prSet/>
      <dgm:spPr/>
      <dgm:t>
        <a:bodyPr/>
        <a:lstStyle/>
        <a:p>
          <a:endParaRPr lang="en-CA"/>
        </a:p>
      </dgm:t>
    </dgm:pt>
    <dgm:pt modelId="{6B775264-79C0-4025-BA2D-9B3D2D699E40}" type="sibTrans" cxnId="{8BC712F7-4CFF-41EB-9ED8-C2DA43ED59CA}">
      <dgm:prSet/>
      <dgm:spPr/>
      <dgm:t>
        <a:bodyPr/>
        <a:lstStyle/>
        <a:p>
          <a:endParaRPr lang="en-CA"/>
        </a:p>
      </dgm:t>
    </dgm:pt>
    <dgm:pt modelId="{FF855A13-0D9A-482F-9C6F-F5A9F8FABF61}">
      <dgm:prSet phldrT="[Text]"/>
      <dgm:spPr/>
      <dgm:t>
        <a:bodyPr/>
        <a:lstStyle/>
        <a:p>
          <a:r>
            <a:rPr lang="en-US" dirty="0" smtClean="0"/>
            <a:t>Known</a:t>
          </a:r>
          <a:endParaRPr lang="en-CA" dirty="0"/>
        </a:p>
      </dgm:t>
    </dgm:pt>
    <dgm:pt modelId="{3299224D-5A4C-468C-8D79-A70B0E3827B4}" type="parTrans" cxnId="{64A059E7-2E03-4735-9F31-438671FCC54E}">
      <dgm:prSet/>
      <dgm:spPr/>
      <dgm:t>
        <a:bodyPr/>
        <a:lstStyle/>
        <a:p>
          <a:endParaRPr lang="en-CA"/>
        </a:p>
      </dgm:t>
    </dgm:pt>
    <dgm:pt modelId="{721B1A3D-6D3E-4EE9-853A-315384A4992A}" type="sibTrans" cxnId="{64A059E7-2E03-4735-9F31-438671FCC54E}">
      <dgm:prSet/>
      <dgm:spPr/>
      <dgm:t>
        <a:bodyPr/>
        <a:lstStyle/>
        <a:p>
          <a:endParaRPr lang="en-CA"/>
        </a:p>
      </dgm:t>
    </dgm:pt>
    <dgm:pt modelId="{59C1A9F1-0284-49D6-AC06-A0A84159DD89}" type="pres">
      <dgm:prSet presAssocID="{6A1D23BC-C3AC-4D99-8D12-DFED8DD025D4}" presName="Name0" presStyleCnt="0">
        <dgm:presLayoutVars>
          <dgm:dir/>
          <dgm:animLvl val="lvl"/>
          <dgm:resizeHandles val="exact"/>
        </dgm:presLayoutVars>
      </dgm:prSet>
      <dgm:spPr/>
    </dgm:pt>
    <dgm:pt modelId="{4B398DB7-7FFE-4D34-9427-F739742E49C4}" type="pres">
      <dgm:prSet presAssocID="{87811AA5-D1CD-40C7-B269-D3FF20BB3E92}" presName="Name8" presStyleCnt="0"/>
      <dgm:spPr/>
    </dgm:pt>
    <dgm:pt modelId="{720B97A8-FCAB-4143-99C3-9E84F78E0DFF}" type="pres">
      <dgm:prSet presAssocID="{87811AA5-D1CD-40C7-B269-D3FF20BB3E92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3EE8C8-FD28-4788-8E71-C9009793EE4F}" type="pres">
      <dgm:prSet presAssocID="{87811AA5-D1CD-40C7-B269-D3FF20BB3E9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CC0C807-3865-4D64-B78E-EFFCC5EBA5FD}" type="pres">
      <dgm:prSet presAssocID="{77646417-596F-4F8D-A2D0-A681770B1924}" presName="Name8" presStyleCnt="0"/>
      <dgm:spPr/>
    </dgm:pt>
    <dgm:pt modelId="{AA1E9AC3-1FEE-4522-A0D1-48C3B029E26D}" type="pres">
      <dgm:prSet presAssocID="{77646417-596F-4F8D-A2D0-A681770B1924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B17DE064-8EC9-47BC-A16D-A448C7800284}" type="pres">
      <dgm:prSet presAssocID="{77646417-596F-4F8D-A2D0-A681770B19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8CEBB27-6B22-40F5-BAC7-E407163FCE28}" type="pres">
      <dgm:prSet presAssocID="{FF855A13-0D9A-482F-9C6F-F5A9F8FABF61}" presName="Name8" presStyleCnt="0"/>
      <dgm:spPr/>
    </dgm:pt>
    <dgm:pt modelId="{E35640F2-9DB8-4179-A943-13C60EF5B5F4}" type="pres">
      <dgm:prSet presAssocID="{FF855A13-0D9A-482F-9C6F-F5A9F8FABF61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118D280-9087-4A64-A8DF-C165308F95FC}" type="pres">
      <dgm:prSet presAssocID="{FF855A13-0D9A-482F-9C6F-F5A9F8FABF6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1C7CACA1-0509-4B50-B7B8-12D88F65C0E5}" type="presOf" srcId="{77646417-596F-4F8D-A2D0-A681770B1924}" destId="{B17DE064-8EC9-47BC-A16D-A448C7800284}" srcOrd="1" destOrd="0" presId="urn:microsoft.com/office/officeart/2005/8/layout/pyramid3"/>
    <dgm:cxn modelId="{CA04D695-04D1-4895-B0AC-57838CF437CE}" type="presOf" srcId="{77646417-596F-4F8D-A2D0-A681770B1924}" destId="{AA1E9AC3-1FEE-4522-A0D1-48C3B029E26D}" srcOrd="0" destOrd="0" presId="urn:microsoft.com/office/officeart/2005/8/layout/pyramid3"/>
    <dgm:cxn modelId="{41992E3B-BBBF-4EFB-A158-A47EEA2FD77C}" type="presOf" srcId="{6A1D23BC-C3AC-4D99-8D12-DFED8DD025D4}" destId="{59C1A9F1-0284-49D6-AC06-A0A84159DD89}" srcOrd="0" destOrd="0" presId="urn:microsoft.com/office/officeart/2005/8/layout/pyramid3"/>
    <dgm:cxn modelId="{59510446-F59E-42C0-868A-199BAC74E0D6}" srcId="{6A1D23BC-C3AC-4D99-8D12-DFED8DD025D4}" destId="{87811AA5-D1CD-40C7-B269-D3FF20BB3E92}" srcOrd="0" destOrd="0" parTransId="{2DF22CB7-DD99-4C96-B1A7-8353744C289C}" sibTransId="{E7B36415-D68E-40A6-9E63-0F61D00ACDCD}"/>
    <dgm:cxn modelId="{64A059E7-2E03-4735-9F31-438671FCC54E}" srcId="{6A1D23BC-C3AC-4D99-8D12-DFED8DD025D4}" destId="{FF855A13-0D9A-482F-9C6F-F5A9F8FABF61}" srcOrd="2" destOrd="0" parTransId="{3299224D-5A4C-468C-8D79-A70B0E3827B4}" sibTransId="{721B1A3D-6D3E-4EE9-853A-315384A4992A}"/>
    <dgm:cxn modelId="{B584B73F-CFC4-48FD-8A33-CE754256D5E0}" type="presOf" srcId="{FF855A13-0D9A-482F-9C6F-F5A9F8FABF61}" destId="{E35640F2-9DB8-4179-A943-13C60EF5B5F4}" srcOrd="0" destOrd="0" presId="urn:microsoft.com/office/officeart/2005/8/layout/pyramid3"/>
    <dgm:cxn modelId="{8BC712F7-4CFF-41EB-9ED8-C2DA43ED59CA}" srcId="{6A1D23BC-C3AC-4D99-8D12-DFED8DD025D4}" destId="{77646417-596F-4F8D-A2D0-A681770B1924}" srcOrd="1" destOrd="0" parTransId="{E9E98D10-219C-4CC5-9FBA-52B099C4BB04}" sibTransId="{6B775264-79C0-4025-BA2D-9B3D2D699E40}"/>
    <dgm:cxn modelId="{A2229ACC-AA99-4333-A70E-AAC9BC441248}" type="presOf" srcId="{87811AA5-D1CD-40C7-B269-D3FF20BB3E92}" destId="{720B97A8-FCAB-4143-99C3-9E84F78E0DFF}" srcOrd="0" destOrd="0" presId="urn:microsoft.com/office/officeart/2005/8/layout/pyramid3"/>
    <dgm:cxn modelId="{37090413-7377-474A-BD49-2F9203A806A1}" type="presOf" srcId="{FF855A13-0D9A-482F-9C6F-F5A9F8FABF61}" destId="{1118D280-9087-4A64-A8DF-C165308F95FC}" srcOrd="1" destOrd="0" presId="urn:microsoft.com/office/officeart/2005/8/layout/pyramid3"/>
    <dgm:cxn modelId="{D389FE34-08EA-4D99-894F-36C0DAE6C787}" type="presOf" srcId="{87811AA5-D1CD-40C7-B269-D3FF20BB3E92}" destId="{283EE8C8-FD28-4788-8E71-C9009793EE4F}" srcOrd="1" destOrd="0" presId="urn:microsoft.com/office/officeart/2005/8/layout/pyramid3"/>
    <dgm:cxn modelId="{D4B9878F-CF5D-4822-ABF4-ECD414710118}" type="presParOf" srcId="{59C1A9F1-0284-49D6-AC06-A0A84159DD89}" destId="{4B398DB7-7FFE-4D34-9427-F739742E49C4}" srcOrd="0" destOrd="0" presId="urn:microsoft.com/office/officeart/2005/8/layout/pyramid3"/>
    <dgm:cxn modelId="{4D756461-B4EF-4D1E-9ADB-E07B3148C96D}" type="presParOf" srcId="{4B398DB7-7FFE-4D34-9427-F739742E49C4}" destId="{720B97A8-FCAB-4143-99C3-9E84F78E0DFF}" srcOrd="0" destOrd="0" presId="urn:microsoft.com/office/officeart/2005/8/layout/pyramid3"/>
    <dgm:cxn modelId="{40E632FE-506C-4095-87FF-2CC3958EA0CF}" type="presParOf" srcId="{4B398DB7-7FFE-4D34-9427-F739742E49C4}" destId="{283EE8C8-FD28-4788-8E71-C9009793EE4F}" srcOrd="1" destOrd="0" presId="urn:microsoft.com/office/officeart/2005/8/layout/pyramid3"/>
    <dgm:cxn modelId="{3F4BFAD6-0E86-4A84-BD2A-C88280CC3C97}" type="presParOf" srcId="{59C1A9F1-0284-49D6-AC06-A0A84159DD89}" destId="{3CC0C807-3865-4D64-B78E-EFFCC5EBA5FD}" srcOrd="1" destOrd="0" presId="urn:microsoft.com/office/officeart/2005/8/layout/pyramid3"/>
    <dgm:cxn modelId="{05BA2B55-2A5D-4735-A575-455A8E363D0C}" type="presParOf" srcId="{3CC0C807-3865-4D64-B78E-EFFCC5EBA5FD}" destId="{AA1E9AC3-1FEE-4522-A0D1-48C3B029E26D}" srcOrd="0" destOrd="0" presId="urn:microsoft.com/office/officeart/2005/8/layout/pyramid3"/>
    <dgm:cxn modelId="{0A337715-FF43-494A-BCC0-59F22DDB5660}" type="presParOf" srcId="{3CC0C807-3865-4D64-B78E-EFFCC5EBA5FD}" destId="{B17DE064-8EC9-47BC-A16D-A448C7800284}" srcOrd="1" destOrd="0" presId="urn:microsoft.com/office/officeart/2005/8/layout/pyramid3"/>
    <dgm:cxn modelId="{E7778051-8B2B-434E-8DE8-1A8E17CBDECF}" type="presParOf" srcId="{59C1A9F1-0284-49D6-AC06-A0A84159DD89}" destId="{E8CEBB27-6B22-40F5-BAC7-E407163FCE28}" srcOrd="2" destOrd="0" presId="urn:microsoft.com/office/officeart/2005/8/layout/pyramid3"/>
    <dgm:cxn modelId="{55CE1960-195D-442A-90B3-D1552FD4CF3D}" type="presParOf" srcId="{E8CEBB27-6B22-40F5-BAC7-E407163FCE28}" destId="{E35640F2-9DB8-4179-A943-13C60EF5B5F4}" srcOrd="0" destOrd="0" presId="urn:microsoft.com/office/officeart/2005/8/layout/pyramid3"/>
    <dgm:cxn modelId="{6ED16827-7D50-40CC-B2BD-DD7ECEEADA85}" type="presParOf" srcId="{E8CEBB27-6B22-40F5-BAC7-E407163FCE28}" destId="{1118D280-9087-4A64-A8DF-C165308F95FC}" srcOrd="1" destOrd="0" presId="urn:microsoft.com/office/officeart/2005/8/layout/pyramid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BE9CB0-E32B-408C-942D-8B38E68B5254}" type="doc">
      <dgm:prSet loTypeId="urn:microsoft.com/office/officeart/2005/8/layout/pyramid1" loCatId="pyramid" qsTypeId="urn:microsoft.com/office/officeart/2005/8/quickstyle/3d5" qsCatId="3D" csTypeId="urn:microsoft.com/office/officeart/2005/8/colors/colorful3" csCatId="colorful" phldr="1"/>
      <dgm:spPr/>
    </dgm:pt>
    <dgm:pt modelId="{753222EE-8C7D-4358-9FCB-85749C13ED4F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smtClean="0"/>
            <a:t>Reactive</a:t>
          </a:r>
          <a:endParaRPr lang="en-CA" dirty="0"/>
        </a:p>
      </dgm:t>
    </dgm:pt>
    <dgm:pt modelId="{91A0F3E1-6559-4E6B-B075-7FE6E2457458}" type="parTrans" cxnId="{DC3CA57C-4D4D-435A-83C8-9BD0E6DEB8FF}">
      <dgm:prSet/>
      <dgm:spPr/>
      <dgm:t>
        <a:bodyPr/>
        <a:lstStyle/>
        <a:p>
          <a:endParaRPr lang="en-CA"/>
        </a:p>
      </dgm:t>
    </dgm:pt>
    <dgm:pt modelId="{93E4BA24-F619-41CB-9497-DF7C38D9382F}" type="sibTrans" cxnId="{DC3CA57C-4D4D-435A-83C8-9BD0E6DEB8FF}">
      <dgm:prSet/>
      <dgm:spPr/>
      <dgm:t>
        <a:bodyPr/>
        <a:lstStyle/>
        <a:p>
          <a:endParaRPr lang="en-CA"/>
        </a:p>
      </dgm:t>
    </dgm:pt>
    <dgm:pt modelId="{F4120E54-2BAF-4A2F-820B-537CEDF35DE4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 smtClean="0"/>
            <a:t>Mechanistic</a:t>
          </a:r>
          <a:endParaRPr lang="en-CA" dirty="0"/>
        </a:p>
      </dgm:t>
    </dgm:pt>
    <dgm:pt modelId="{3B652750-C6E9-401B-95A5-59AD91B277F8}" type="parTrans" cxnId="{FE491CA9-C617-409B-A10F-7BAAD3E3E809}">
      <dgm:prSet/>
      <dgm:spPr/>
      <dgm:t>
        <a:bodyPr/>
        <a:lstStyle/>
        <a:p>
          <a:endParaRPr lang="en-CA"/>
        </a:p>
      </dgm:t>
    </dgm:pt>
    <dgm:pt modelId="{B40F61B3-9C2A-457C-A9DA-B232EAE4C4DE}" type="sibTrans" cxnId="{FE491CA9-C617-409B-A10F-7BAAD3E3E809}">
      <dgm:prSet/>
      <dgm:spPr/>
      <dgm:t>
        <a:bodyPr/>
        <a:lstStyle/>
        <a:p>
          <a:endParaRPr lang="en-CA"/>
        </a:p>
      </dgm:t>
    </dgm:pt>
    <dgm:pt modelId="{066EBE2A-59F3-4E31-962F-37B11568E0F5}" type="pres">
      <dgm:prSet presAssocID="{8BBE9CB0-E32B-408C-942D-8B38E68B5254}" presName="Name0" presStyleCnt="0">
        <dgm:presLayoutVars>
          <dgm:dir/>
          <dgm:animLvl val="lvl"/>
          <dgm:resizeHandles val="exact"/>
        </dgm:presLayoutVars>
      </dgm:prSet>
      <dgm:spPr/>
    </dgm:pt>
    <dgm:pt modelId="{9F126355-655D-4C46-8D15-C32F0A72FE35}" type="pres">
      <dgm:prSet presAssocID="{753222EE-8C7D-4358-9FCB-85749C13ED4F}" presName="Name8" presStyleCnt="0"/>
      <dgm:spPr/>
    </dgm:pt>
    <dgm:pt modelId="{B1C7CD94-3597-411A-825B-D2A11F363A9A}" type="pres">
      <dgm:prSet presAssocID="{753222EE-8C7D-4358-9FCB-85749C13ED4F}" presName="level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4B7AA5-8949-4256-BAD8-BEDA1DD1ED5E}" type="pres">
      <dgm:prSet presAssocID="{753222EE-8C7D-4358-9FCB-85749C13ED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B09C535-69A5-47A7-8BC1-F0A6F298B531}" type="pres">
      <dgm:prSet presAssocID="{F4120E54-2BAF-4A2F-820B-537CEDF35DE4}" presName="Name8" presStyleCnt="0"/>
      <dgm:spPr/>
    </dgm:pt>
    <dgm:pt modelId="{FE818636-6E88-48DC-816E-07C47E8C0275}" type="pres">
      <dgm:prSet presAssocID="{F4120E54-2BAF-4A2F-820B-537CEDF35DE4}" presName="level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A1F3DEE-2DFC-4428-9AF3-B49AEBAB140C}" type="pres">
      <dgm:prSet presAssocID="{F4120E54-2BAF-4A2F-820B-537CEDF35DE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FE491CA9-C617-409B-A10F-7BAAD3E3E809}" srcId="{8BBE9CB0-E32B-408C-942D-8B38E68B5254}" destId="{F4120E54-2BAF-4A2F-820B-537CEDF35DE4}" srcOrd="1" destOrd="0" parTransId="{3B652750-C6E9-401B-95A5-59AD91B277F8}" sibTransId="{B40F61B3-9C2A-457C-A9DA-B232EAE4C4DE}"/>
    <dgm:cxn modelId="{30205BCE-8AE8-4B47-87CB-2786F39C12AD}" type="presOf" srcId="{753222EE-8C7D-4358-9FCB-85749C13ED4F}" destId="{284B7AA5-8949-4256-BAD8-BEDA1DD1ED5E}" srcOrd="1" destOrd="0" presId="urn:microsoft.com/office/officeart/2005/8/layout/pyramid1"/>
    <dgm:cxn modelId="{F5C0B9A0-515F-4B75-B7D8-3EBA4501DA4D}" type="presOf" srcId="{F4120E54-2BAF-4A2F-820B-537CEDF35DE4}" destId="{EA1F3DEE-2DFC-4428-9AF3-B49AEBAB140C}" srcOrd="1" destOrd="0" presId="urn:microsoft.com/office/officeart/2005/8/layout/pyramid1"/>
    <dgm:cxn modelId="{DC3CA57C-4D4D-435A-83C8-9BD0E6DEB8FF}" srcId="{8BBE9CB0-E32B-408C-942D-8B38E68B5254}" destId="{753222EE-8C7D-4358-9FCB-85749C13ED4F}" srcOrd="0" destOrd="0" parTransId="{91A0F3E1-6559-4E6B-B075-7FE6E2457458}" sibTransId="{93E4BA24-F619-41CB-9497-DF7C38D9382F}"/>
    <dgm:cxn modelId="{D51838B9-DF86-4C07-9F6C-8499CFDEDBE0}" type="presOf" srcId="{8BBE9CB0-E32B-408C-942D-8B38E68B5254}" destId="{066EBE2A-59F3-4E31-962F-37B11568E0F5}" srcOrd="0" destOrd="0" presId="urn:microsoft.com/office/officeart/2005/8/layout/pyramid1"/>
    <dgm:cxn modelId="{1ECFC5F6-B0A6-4FD1-ADE0-2CE26D06DDD0}" type="presOf" srcId="{F4120E54-2BAF-4A2F-820B-537CEDF35DE4}" destId="{FE818636-6E88-48DC-816E-07C47E8C0275}" srcOrd="0" destOrd="0" presId="urn:microsoft.com/office/officeart/2005/8/layout/pyramid1"/>
    <dgm:cxn modelId="{A721F21A-9E93-491B-A595-D074CFA730FD}" type="presOf" srcId="{753222EE-8C7D-4358-9FCB-85749C13ED4F}" destId="{B1C7CD94-3597-411A-825B-D2A11F363A9A}" srcOrd="0" destOrd="0" presId="urn:microsoft.com/office/officeart/2005/8/layout/pyramid1"/>
    <dgm:cxn modelId="{6E2D8CD2-C59C-4094-A4C9-6F80B463C0A2}" type="presParOf" srcId="{066EBE2A-59F3-4E31-962F-37B11568E0F5}" destId="{9F126355-655D-4C46-8D15-C32F0A72FE35}" srcOrd="0" destOrd="0" presId="urn:microsoft.com/office/officeart/2005/8/layout/pyramid1"/>
    <dgm:cxn modelId="{9F4D1786-7FA2-4240-8D9B-846065ACFB33}" type="presParOf" srcId="{9F126355-655D-4C46-8D15-C32F0A72FE35}" destId="{B1C7CD94-3597-411A-825B-D2A11F363A9A}" srcOrd="0" destOrd="0" presId="urn:microsoft.com/office/officeart/2005/8/layout/pyramid1"/>
    <dgm:cxn modelId="{279BBCDB-56E8-409C-9B38-EA08D5FD1BE9}" type="presParOf" srcId="{9F126355-655D-4C46-8D15-C32F0A72FE35}" destId="{284B7AA5-8949-4256-BAD8-BEDA1DD1ED5E}" srcOrd="1" destOrd="0" presId="urn:microsoft.com/office/officeart/2005/8/layout/pyramid1"/>
    <dgm:cxn modelId="{458177CF-864A-4FBF-8BD5-0369413D6F12}" type="presParOf" srcId="{066EBE2A-59F3-4E31-962F-37B11568E0F5}" destId="{1B09C535-69A5-47A7-8BC1-F0A6F298B531}" srcOrd="1" destOrd="0" presId="urn:microsoft.com/office/officeart/2005/8/layout/pyramid1"/>
    <dgm:cxn modelId="{4AEE8B4C-068D-40BD-9065-01A09A3501EE}" type="presParOf" srcId="{1B09C535-69A5-47A7-8BC1-F0A6F298B531}" destId="{FE818636-6E88-48DC-816E-07C47E8C0275}" srcOrd="0" destOrd="0" presId="urn:microsoft.com/office/officeart/2005/8/layout/pyramid1"/>
    <dgm:cxn modelId="{038B31AE-32D8-4B5D-96C9-C6B170B3E375}" type="presParOf" srcId="{1B09C535-69A5-47A7-8BC1-F0A6F298B531}" destId="{EA1F3DEE-2DFC-4428-9AF3-B49AEBAB140C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B97A8-FCAB-4143-99C3-9E84F78E0DFF}">
      <dsp:nvSpPr>
        <dsp:cNvPr id="0" name=""/>
        <dsp:cNvSpPr/>
      </dsp:nvSpPr>
      <dsp:spPr>
        <a:xfrm rot="10800000">
          <a:off x="0" y="0"/>
          <a:ext cx="4712029" cy="1210962"/>
        </a:xfrm>
        <a:prstGeom prst="trapezoid">
          <a:avLst>
            <a:gd name="adj" fmla="val 6485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Unknown, dynamic</a:t>
          </a:r>
          <a:endParaRPr lang="en-CA" sz="3400" kern="1200" dirty="0"/>
        </a:p>
      </dsp:txBody>
      <dsp:txXfrm rot="-10800000">
        <a:off x="824605" y="0"/>
        <a:ext cx="3062818" cy="1210962"/>
      </dsp:txXfrm>
    </dsp:sp>
    <dsp:sp modelId="{AA1E9AC3-1FEE-4522-A0D1-48C3B029E26D}">
      <dsp:nvSpPr>
        <dsp:cNvPr id="0" name=""/>
        <dsp:cNvSpPr/>
      </dsp:nvSpPr>
      <dsp:spPr>
        <a:xfrm rot="10800000">
          <a:off x="785338" y="1210962"/>
          <a:ext cx="3141352" cy="1210962"/>
        </a:xfrm>
        <a:prstGeom prst="trapezoid">
          <a:avLst>
            <a:gd name="adj" fmla="val 64852"/>
          </a:avLst>
        </a:prstGeom>
        <a:solidFill>
          <a:schemeClr val="accent2">
            <a:hueOff val="-5199329"/>
            <a:satOff val="-8953"/>
            <a:lumOff val="-4901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Unknown, static</a:t>
          </a:r>
          <a:endParaRPr lang="en-CA" sz="3400" kern="1200" dirty="0"/>
        </a:p>
      </dsp:txBody>
      <dsp:txXfrm rot="-10800000">
        <a:off x="1335074" y="1210962"/>
        <a:ext cx="2041879" cy="1210962"/>
      </dsp:txXfrm>
    </dsp:sp>
    <dsp:sp modelId="{E35640F2-9DB8-4179-A943-13C60EF5B5F4}">
      <dsp:nvSpPr>
        <dsp:cNvPr id="0" name=""/>
        <dsp:cNvSpPr/>
      </dsp:nvSpPr>
      <dsp:spPr>
        <a:xfrm rot="10800000">
          <a:off x="1570676" y="2421924"/>
          <a:ext cx="1570676" cy="1210962"/>
        </a:xfrm>
        <a:prstGeom prst="trapezoid">
          <a:avLst>
            <a:gd name="adj" fmla="val 64852"/>
          </a:avLst>
        </a:prstGeom>
        <a:solidFill>
          <a:schemeClr val="accent2">
            <a:hueOff val="-10398658"/>
            <a:satOff val="-17905"/>
            <a:lumOff val="-9802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Known</a:t>
          </a:r>
          <a:endParaRPr lang="en-CA" sz="3400" kern="1200" dirty="0"/>
        </a:p>
      </dsp:txBody>
      <dsp:txXfrm rot="-10800000">
        <a:off x="1570676" y="2421924"/>
        <a:ext cx="1570676" cy="12109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B97A8-FCAB-4143-99C3-9E84F78E0DFF}">
      <dsp:nvSpPr>
        <dsp:cNvPr id="0" name=""/>
        <dsp:cNvSpPr/>
      </dsp:nvSpPr>
      <dsp:spPr>
        <a:xfrm rot="10800000">
          <a:off x="0" y="0"/>
          <a:ext cx="4712029" cy="1210962"/>
        </a:xfrm>
        <a:prstGeom prst="trapezoid">
          <a:avLst>
            <a:gd name="adj" fmla="val 6485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Unknown, dynamic</a:t>
          </a:r>
          <a:endParaRPr lang="en-CA" sz="3400" kern="1200" dirty="0"/>
        </a:p>
      </dsp:txBody>
      <dsp:txXfrm rot="-10800000">
        <a:off x="824605" y="0"/>
        <a:ext cx="3062818" cy="1210962"/>
      </dsp:txXfrm>
    </dsp:sp>
    <dsp:sp modelId="{AA1E9AC3-1FEE-4522-A0D1-48C3B029E26D}">
      <dsp:nvSpPr>
        <dsp:cNvPr id="0" name=""/>
        <dsp:cNvSpPr/>
      </dsp:nvSpPr>
      <dsp:spPr>
        <a:xfrm rot="10800000">
          <a:off x="785338" y="1210962"/>
          <a:ext cx="3141352" cy="1210962"/>
        </a:xfrm>
        <a:prstGeom prst="trapezoid">
          <a:avLst>
            <a:gd name="adj" fmla="val 64852"/>
          </a:avLst>
        </a:prstGeom>
        <a:solidFill>
          <a:schemeClr val="accent2">
            <a:hueOff val="-5199329"/>
            <a:satOff val="-8953"/>
            <a:lumOff val="-4901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Unknown, static</a:t>
          </a:r>
          <a:endParaRPr lang="en-CA" sz="3400" kern="1200" dirty="0"/>
        </a:p>
      </dsp:txBody>
      <dsp:txXfrm rot="-10800000">
        <a:off x="1335074" y="1210962"/>
        <a:ext cx="2041879" cy="1210962"/>
      </dsp:txXfrm>
    </dsp:sp>
    <dsp:sp modelId="{E35640F2-9DB8-4179-A943-13C60EF5B5F4}">
      <dsp:nvSpPr>
        <dsp:cNvPr id="0" name=""/>
        <dsp:cNvSpPr/>
      </dsp:nvSpPr>
      <dsp:spPr>
        <a:xfrm rot="10800000">
          <a:off x="1570676" y="2421924"/>
          <a:ext cx="1570676" cy="1210962"/>
        </a:xfrm>
        <a:prstGeom prst="trapezoid">
          <a:avLst>
            <a:gd name="adj" fmla="val 64852"/>
          </a:avLst>
        </a:prstGeom>
        <a:solidFill>
          <a:schemeClr val="accent2">
            <a:hueOff val="-10398658"/>
            <a:satOff val="-17905"/>
            <a:lumOff val="-9802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Known</a:t>
          </a:r>
          <a:endParaRPr lang="en-CA" sz="3400" kern="1200" dirty="0"/>
        </a:p>
      </dsp:txBody>
      <dsp:txXfrm rot="-10800000">
        <a:off x="1570676" y="2421924"/>
        <a:ext cx="1570676" cy="12109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C7CD94-3597-411A-825B-D2A11F363A9A}">
      <dsp:nvSpPr>
        <dsp:cNvPr id="0" name=""/>
        <dsp:cNvSpPr/>
      </dsp:nvSpPr>
      <dsp:spPr>
        <a:xfrm>
          <a:off x="1271587" y="0"/>
          <a:ext cx="2543174" cy="1819275"/>
        </a:xfrm>
        <a:prstGeom prst="trapezoid">
          <a:avLst>
            <a:gd name="adj" fmla="val 69895"/>
          </a:avLst>
        </a:prstGeom>
        <a:solidFill>
          <a:srgbClr val="FF000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90" tIns="59690" rIns="59690" bIns="5969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smtClean="0"/>
            <a:t>Reactive</a:t>
          </a:r>
          <a:endParaRPr lang="en-CA" sz="4700" kern="1200" dirty="0"/>
        </a:p>
      </dsp:txBody>
      <dsp:txXfrm>
        <a:off x="1271587" y="0"/>
        <a:ext cx="2543174" cy="1819275"/>
      </dsp:txXfrm>
    </dsp:sp>
    <dsp:sp modelId="{FE818636-6E88-48DC-816E-07C47E8C0275}">
      <dsp:nvSpPr>
        <dsp:cNvPr id="0" name=""/>
        <dsp:cNvSpPr/>
      </dsp:nvSpPr>
      <dsp:spPr>
        <a:xfrm>
          <a:off x="0" y="1819275"/>
          <a:ext cx="5086349" cy="1819275"/>
        </a:xfrm>
        <a:prstGeom prst="trapezoid">
          <a:avLst>
            <a:gd name="adj" fmla="val 69895"/>
          </a:avLst>
        </a:prstGeom>
        <a:solidFill>
          <a:srgbClr val="FFFF0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90" tIns="59690" rIns="59690" bIns="5969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smtClean="0"/>
            <a:t>Mechanistic</a:t>
          </a:r>
          <a:endParaRPr lang="en-CA" sz="4700" kern="1200" dirty="0"/>
        </a:p>
      </dsp:txBody>
      <dsp:txXfrm>
        <a:off x="890111" y="1819275"/>
        <a:ext cx="3306126" cy="18192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jpg>
</file>

<file path=ppt/media/image2.gif>
</file>

<file path=ppt/media/image3.gif>
</file>

<file path=ppt/media/image4.gif>
</file>

<file path=ppt/media/image5.jpeg>
</file>

<file path=ppt/media/image6.png>
</file>

<file path=ppt/media/image7.gif>
</file>

<file path=ppt/media/image8.gif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845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435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2166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4736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6664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7835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1175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361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960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817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7451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13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776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476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173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5880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765BC-9B7B-4CD8-9097-0461618F826F}" type="datetimeFigureOut">
              <a:rPr lang="en-CA" smtClean="0"/>
              <a:t>2017-03-03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645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 smtClean="0"/>
              <a:t>Fuzzy logic for mobile </a:t>
            </a:r>
            <a:br>
              <a:rPr lang="en-US" sz="6600" dirty="0" smtClean="0"/>
            </a:br>
            <a:r>
              <a:rPr lang="en-US" sz="6600" dirty="0" smtClean="0"/>
              <a:t>robot navigation</a:t>
            </a:r>
            <a:endParaRPr lang="en-CA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tx1"/>
                </a:solidFill>
              </a:rPr>
              <a:t>Ben Church</a:t>
            </a:r>
            <a:endParaRPr lang="en-CA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57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Unknown - Reactive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080052"/>
            <a:ext cx="8763228" cy="4094912"/>
          </a:xfrm>
        </p:spPr>
        <p:txBody>
          <a:bodyPr anchor="t"/>
          <a:lstStyle/>
          <a:p>
            <a:pPr marL="0" indent="0">
              <a:spcAft>
                <a:spcPts val="2400"/>
              </a:spcAft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Robots  respond to changing environments or disturbances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77334" y="3510606"/>
            <a:ext cx="4596713" cy="2817971"/>
            <a:chOff x="1138108" y="3527082"/>
            <a:chExt cx="4596713" cy="281797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2821" y="3527082"/>
              <a:ext cx="4572000" cy="257175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138108" y="6098832"/>
              <a:ext cx="45967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http://i.imgur.com/ady1DyR.gif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82472" y="3510606"/>
            <a:ext cx="3227132" cy="2817971"/>
            <a:chOff x="6443246" y="3527082"/>
            <a:chExt cx="3227132" cy="281797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3246" y="3527082"/>
              <a:ext cx="3227132" cy="257175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443246" y="6098832"/>
              <a:ext cx="31208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http://i.imgur.com/ZiFuqF9.gif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23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850623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Navigation as wall-following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437802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Robot is engaged with environment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Environmental measurements guide navigation</a:t>
            </a:r>
            <a:endParaRPr lang="en-US" sz="3600" dirty="0" smtClean="0">
              <a:solidFill>
                <a:schemeClr val="tx1"/>
              </a:solidFill>
            </a:endParaRPr>
          </a:p>
        </p:txBody>
      </p:sp>
      <p:pic>
        <p:nvPicPr>
          <p:cNvPr id="5" name="Project_Stage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596" end="66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7037" y="2337227"/>
            <a:ext cx="457200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7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General navigation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Environment</a:t>
            </a:r>
            <a:endParaRPr lang="en-US" sz="2400" dirty="0" smtClean="0">
              <a:solidFill>
                <a:schemeClr val="tx1"/>
              </a:solidFill>
            </a:endParaRP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Behavior</a:t>
            </a:r>
          </a:p>
          <a:p>
            <a:pPr lvl="1">
              <a:spcBef>
                <a:spcPts val="0"/>
              </a:spcBef>
              <a:buSzPct val="100000"/>
              <a:buFont typeface="Wingdings 3" panose="05040102010807070707" pitchFamily="18" charset="2"/>
              <a:buChar char=""/>
            </a:pPr>
            <a:r>
              <a:rPr lang="en-US" sz="2400" dirty="0" smtClean="0">
                <a:solidFill>
                  <a:schemeClr val="tx1"/>
                </a:solidFill>
              </a:rPr>
              <a:t>Continuous or start-end</a:t>
            </a:r>
          </a:p>
          <a:p>
            <a:pPr lvl="1">
              <a:spcBef>
                <a:spcPts val="0"/>
              </a:spcBef>
              <a:buSzPct val="100000"/>
              <a:buFont typeface="Wingdings 3" panose="05040102010807070707" pitchFamily="18" charset="2"/>
              <a:buChar char=""/>
            </a:pPr>
            <a:r>
              <a:rPr lang="en-US" sz="2400" dirty="0" smtClean="0">
                <a:solidFill>
                  <a:schemeClr val="tx1"/>
                </a:solidFill>
              </a:rPr>
              <a:t>Function of environment</a:t>
            </a:r>
          </a:p>
          <a:p>
            <a:pPr lvl="1">
              <a:spcBef>
                <a:spcPts val="0"/>
              </a:spcBef>
              <a:buSzPct val="100000"/>
              <a:buFont typeface="Wingdings 3" panose="05040102010807070707" pitchFamily="18" charset="2"/>
              <a:buChar char=""/>
            </a:pPr>
            <a:r>
              <a:rPr lang="en-US" sz="2400" dirty="0" smtClean="0">
                <a:solidFill>
                  <a:schemeClr val="tx1"/>
                </a:solidFill>
              </a:rPr>
              <a:t>One example: wall-following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81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/>
              <a:t>Crisp navigation</a:t>
            </a:r>
          </a:p>
        </p:txBody>
      </p:sp>
    </p:spTree>
    <p:extLst>
      <p:ext uri="{BB962C8B-B14F-4D97-AF65-F5344CB8AC3E}">
        <p14:creationId xmlns:p14="http://schemas.microsoft.com/office/powerpoint/2010/main" val="367007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Multiple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Complex environments require behavior cases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Wall following, gap passing, turning</a:t>
            </a:r>
            <a:endParaRPr lang="en-US" sz="3600" dirty="0" smtClean="0">
              <a:solidFill>
                <a:schemeClr val="tx1"/>
              </a:solidFill>
            </a:endParaRPr>
          </a:p>
          <a:p>
            <a:pPr>
              <a:buSzPct val="100000"/>
              <a:buFont typeface="Wingdings 3" panose="05040102010807070707" pitchFamily="18" charset="2"/>
              <a:buChar char=""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524" y="2040474"/>
            <a:ext cx="5008418" cy="37573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r="21307"/>
          <a:stretch/>
        </p:blipFill>
        <p:spPr>
          <a:xfrm>
            <a:off x="6093772" y="1906010"/>
            <a:ext cx="5020170" cy="4175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14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Multiple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495424"/>
            <a:ext cx="5428190" cy="2021499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One behavior at a time</a:t>
            </a:r>
          </a:p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Logical case activation condition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70" y="1786342"/>
            <a:ext cx="5008418" cy="37573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r="21307"/>
          <a:stretch/>
        </p:blipFill>
        <p:spPr>
          <a:xfrm>
            <a:off x="6726818" y="1651878"/>
            <a:ext cx="5020170" cy="4175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8443546" y="4794118"/>
            <a:ext cx="342900" cy="2286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4996" y="4908418"/>
            <a:ext cx="79057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9643696" y="5022718"/>
            <a:ext cx="95250" cy="323850"/>
          </a:xfrm>
          <a:prstGeom prst="rect">
            <a:avLst/>
          </a:prstGeom>
          <a:solidFill>
            <a:srgbClr val="33F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Curved Down Arrow 12"/>
          <p:cNvSpPr/>
          <p:nvPr/>
        </p:nvSpPr>
        <p:spPr>
          <a:xfrm rot="9233293" flipH="1">
            <a:off x="9265670" y="4819707"/>
            <a:ext cx="381000" cy="219075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9405571" y="3917818"/>
            <a:ext cx="0" cy="9906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9405571" y="2374769"/>
            <a:ext cx="0" cy="98107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rved Down Arrow 18"/>
          <p:cNvSpPr/>
          <p:nvPr/>
        </p:nvSpPr>
        <p:spPr>
          <a:xfrm rot="1163631" flipH="1">
            <a:off x="9237132" y="2208081"/>
            <a:ext cx="381000" cy="219075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8528109" y="2411009"/>
            <a:ext cx="899523" cy="571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9405571" y="3355843"/>
            <a:ext cx="0" cy="62865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Chart 2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97710"/>
              </p:ext>
            </p:extLst>
          </p:nvPr>
        </p:nvGraphicFramePr>
        <p:xfrm>
          <a:off x="1095996" y="3355843"/>
          <a:ext cx="4538272" cy="1244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1" name="Chart 3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7605447"/>
              </p:ext>
            </p:extLst>
          </p:nvPr>
        </p:nvGraphicFramePr>
        <p:xfrm>
          <a:off x="1095995" y="4398401"/>
          <a:ext cx="4538273" cy="1248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2" name="Chart 3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0144844"/>
              </p:ext>
            </p:extLst>
          </p:nvPr>
        </p:nvGraphicFramePr>
        <p:xfrm>
          <a:off x="1095994" y="5481612"/>
          <a:ext cx="4538274" cy="124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34" name="Straight Connector 33"/>
          <p:cNvCxnSpPr/>
          <p:nvPr/>
        </p:nvCxnSpPr>
        <p:spPr>
          <a:xfrm>
            <a:off x="1322363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322363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322363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927274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27274" y="6027907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927274" y="4433536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2532185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532185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532185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137096" y="4433536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3137096" y="49084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3137096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742007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742007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3742007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302370" y="5479267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302370" y="602556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302370" y="4431191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907281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907281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907281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96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7.40741E-7 L 0.06484 -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2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484 -7.40741E-7 L 0.06484 -0.36343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0"/>
                            </p:stCondLst>
                            <p:childTnLst>
                              <p:par>
                                <p:cTn id="74" presetID="8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7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89" presetID="42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484 -0.36343 L -6.25E-7 -0.36343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2" y="0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9" grpId="3" animBg="1"/>
      <p:bldP spid="9" grpId="4" animBg="1"/>
      <p:bldP spid="13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Binary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Such an on-off approach to navigation suitable for known environments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Cannot count through unknown environment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73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Start-to-end navigation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Unknown environment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Behavior selection no longer a trivial problem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93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Start-to-end navigation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954" y="1520910"/>
            <a:ext cx="7735588" cy="5205586"/>
          </a:xfrm>
          <a:prstGeom prst="rect">
            <a:avLst/>
          </a:prstGeom>
        </p:spPr>
      </p:pic>
      <p:sp>
        <p:nvSpPr>
          <p:cNvPr id="6" name="Freeform 5"/>
          <p:cNvSpPr/>
          <p:nvPr/>
        </p:nvSpPr>
        <p:spPr>
          <a:xfrm>
            <a:off x="3323063" y="1717104"/>
            <a:ext cx="1933576" cy="4248798"/>
          </a:xfrm>
          <a:custGeom>
            <a:avLst/>
            <a:gdLst>
              <a:gd name="connsiteX0" fmla="*/ 1806498 w 1933576"/>
              <a:gd name="connsiteY0" fmla="*/ 4248798 h 4248798"/>
              <a:gd name="connsiteX1" fmla="*/ 1817649 w 1933576"/>
              <a:gd name="connsiteY1" fmla="*/ 4114984 h 4248798"/>
              <a:gd name="connsiteX2" fmla="*/ 1862254 w 1933576"/>
              <a:gd name="connsiteY2" fmla="*/ 4048076 h 4248798"/>
              <a:gd name="connsiteX3" fmla="*/ 1884557 w 1933576"/>
              <a:gd name="connsiteY3" fmla="*/ 3981169 h 4248798"/>
              <a:gd name="connsiteX4" fmla="*/ 1895708 w 1933576"/>
              <a:gd name="connsiteY4" fmla="*/ 3903111 h 4248798"/>
              <a:gd name="connsiteX5" fmla="*/ 1918010 w 1933576"/>
              <a:gd name="connsiteY5" fmla="*/ 3791598 h 4248798"/>
              <a:gd name="connsiteX6" fmla="*/ 1918010 w 1933576"/>
              <a:gd name="connsiteY6" fmla="*/ 3222886 h 4248798"/>
              <a:gd name="connsiteX7" fmla="*/ 1906859 w 1933576"/>
              <a:gd name="connsiteY7" fmla="*/ 3167130 h 4248798"/>
              <a:gd name="connsiteX8" fmla="*/ 1895708 w 1933576"/>
              <a:gd name="connsiteY8" fmla="*/ 2464603 h 4248798"/>
              <a:gd name="connsiteX9" fmla="*/ 1884557 w 1933576"/>
              <a:gd name="connsiteY9" fmla="*/ 2419998 h 4248798"/>
              <a:gd name="connsiteX10" fmla="*/ 1873405 w 1933576"/>
              <a:gd name="connsiteY10" fmla="*/ 2364242 h 4248798"/>
              <a:gd name="connsiteX11" fmla="*/ 1862254 w 1933576"/>
              <a:gd name="connsiteY11" fmla="*/ 2163520 h 4248798"/>
              <a:gd name="connsiteX12" fmla="*/ 1839952 w 1933576"/>
              <a:gd name="connsiteY12" fmla="*/ 2040857 h 4248798"/>
              <a:gd name="connsiteX13" fmla="*/ 1817649 w 1933576"/>
              <a:gd name="connsiteY13" fmla="*/ 2018555 h 4248798"/>
              <a:gd name="connsiteX14" fmla="*/ 1572322 w 1933576"/>
              <a:gd name="connsiteY14" fmla="*/ 2007403 h 4248798"/>
              <a:gd name="connsiteX15" fmla="*/ 1505415 w 1933576"/>
              <a:gd name="connsiteY15" fmla="*/ 1996252 h 4248798"/>
              <a:gd name="connsiteX16" fmla="*/ 1438508 w 1933576"/>
              <a:gd name="connsiteY16" fmla="*/ 1973950 h 4248798"/>
              <a:gd name="connsiteX17" fmla="*/ 1416205 w 1933576"/>
              <a:gd name="connsiteY17" fmla="*/ 1907042 h 4248798"/>
              <a:gd name="connsiteX18" fmla="*/ 1438508 w 1933576"/>
              <a:gd name="connsiteY18" fmla="*/ 1505598 h 4248798"/>
              <a:gd name="connsiteX19" fmla="*/ 1427357 w 1933576"/>
              <a:gd name="connsiteY19" fmla="*/ 1394086 h 4248798"/>
              <a:gd name="connsiteX20" fmla="*/ 1405054 w 1933576"/>
              <a:gd name="connsiteY20" fmla="*/ 1371784 h 4248798"/>
              <a:gd name="connsiteX21" fmla="*/ 1382752 w 1933576"/>
              <a:gd name="connsiteY21" fmla="*/ 1338330 h 4248798"/>
              <a:gd name="connsiteX22" fmla="*/ 1338147 w 1933576"/>
              <a:gd name="connsiteY22" fmla="*/ 1293725 h 4248798"/>
              <a:gd name="connsiteX23" fmla="*/ 1315844 w 1933576"/>
              <a:gd name="connsiteY23" fmla="*/ 1271423 h 4248798"/>
              <a:gd name="connsiteX24" fmla="*/ 1282391 w 1933576"/>
              <a:gd name="connsiteY24" fmla="*/ 1249120 h 4248798"/>
              <a:gd name="connsiteX25" fmla="*/ 1260088 w 1933576"/>
              <a:gd name="connsiteY25" fmla="*/ 1215667 h 4248798"/>
              <a:gd name="connsiteX26" fmla="*/ 1215483 w 1933576"/>
              <a:gd name="connsiteY26" fmla="*/ 1182213 h 4248798"/>
              <a:gd name="connsiteX27" fmla="*/ 1182030 w 1933576"/>
              <a:gd name="connsiteY27" fmla="*/ 1148759 h 4248798"/>
              <a:gd name="connsiteX28" fmla="*/ 1148576 w 1933576"/>
              <a:gd name="connsiteY28" fmla="*/ 1059550 h 4248798"/>
              <a:gd name="connsiteX29" fmla="*/ 1126274 w 1933576"/>
              <a:gd name="connsiteY29" fmla="*/ 992642 h 4248798"/>
              <a:gd name="connsiteX30" fmla="*/ 1092820 w 1933576"/>
              <a:gd name="connsiteY30" fmla="*/ 925735 h 4248798"/>
              <a:gd name="connsiteX31" fmla="*/ 1048215 w 1933576"/>
              <a:gd name="connsiteY31" fmla="*/ 914584 h 4248798"/>
              <a:gd name="connsiteX32" fmla="*/ 1025913 w 1933576"/>
              <a:gd name="connsiteY32" fmla="*/ 892281 h 4248798"/>
              <a:gd name="connsiteX33" fmla="*/ 992459 w 1933576"/>
              <a:gd name="connsiteY33" fmla="*/ 869979 h 4248798"/>
              <a:gd name="connsiteX34" fmla="*/ 970157 w 1933576"/>
              <a:gd name="connsiteY34" fmla="*/ 814223 h 4248798"/>
              <a:gd name="connsiteX35" fmla="*/ 936703 w 1933576"/>
              <a:gd name="connsiteY35" fmla="*/ 613501 h 4248798"/>
              <a:gd name="connsiteX36" fmla="*/ 914400 w 1933576"/>
              <a:gd name="connsiteY36" fmla="*/ 546594 h 4248798"/>
              <a:gd name="connsiteX37" fmla="*/ 892098 w 1933576"/>
              <a:gd name="connsiteY37" fmla="*/ 479686 h 4248798"/>
              <a:gd name="connsiteX38" fmla="*/ 880947 w 1933576"/>
              <a:gd name="connsiteY38" fmla="*/ 446233 h 4248798"/>
              <a:gd name="connsiteX39" fmla="*/ 869796 w 1933576"/>
              <a:gd name="connsiteY39" fmla="*/ 401628 h 4248798"/>
              <a:gd name="connsiteX40" fmla="*/ 847493 w 1933576"/>
              <a:gd name="connsiteY40" fmla="*/ 301267 h 4248798"/>
              <a:gd name="connsiteX41" fmla="*/ 825191 w 1933576"/>
              <a:gd name="connsiteY41" fmla="*/ 234359 h 4248798"/>
              <a:gd name="connsiteX42" fmla="*/ 758283 w 1933576"/>
              <a:gd name="connsiteY42" fmla="*/ 156301 h 4248798"/>
              <a:gd name="connsiteX43" fmla="*/ 724830 w 1933576"/>
              <a:gd name="connsiteY43" fmla="*/ 133998 h 4248798"/>
              <a:gd name="connsiteX44" fmla="*/ 657922 w 1933576"/>
              <a:gd name="connsiteY44" fmla="*/ 111696 h 4248798"/>
              <a:gd name="connsiteX45" fmla="*/ 591015 w 1933576"/>
              <a:gd name="connsiteY45" fmla="*/ 78242 h 4248798"/>
              <a:gd name="connsiteX46" fmla="*/ 557561 w 1933576"/>
              <a:gd name="connsiteY46" fmla="*/ 55940 h 4248798"/>
              <a:gd name="connsiteX47" fmla="*/ 490654 w 1933576"/>
              <a:gd name="connsiteY47" fmla="*/ 33637 h 4248798"/>
              <a:gd name="connsiteX48" fmla="*/ 412596 w 1933576"/>
              <a:gd name="connsiteY48" fmla="*/ 11335 h 4248798"/>
              <a:gd name="connsiteX49" fmla="*/ 0 w 1933576"/>
              <a:gd name="connsiteY49" fmla="*/ 184 h 424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33576" h="4248798">
                <a:moveTo>
                  <a:pt x="1806498" y="4248798"/>
                </a:moveTo>
                <a:cubicBezTo>
                  <a:pt x="1810215" y="4204193"/>
                  <a:pt x="1805669" y="4158110"/>
                  <a:pt x="1817649" y="4114984"/>
                </a:cubicBezTo>
                <a:cubicBezTo>
                  <a:pt x="1824823" y="4089157"/>
                  <a:pt x="1853777" y="4073505"/>
                  <a:pt x="1862254" y="4048076"/>
                </a:cubicBezTo>
                <a:lnTo>
                  <a:pt x="1884557" y="3981169"/>
                </a:lnTo>
                <a:cubicBezTo>
                  <a:pt x="1888274" y="3955150"/>
                  <a:pt x="1891140" y="3928995"/>
                  <a:pt x="1895708" y="3903111"/>
                </a:cubicBezTo>
                <a:cubicBezTo>
                  <a:pt x="1902296" y="3865781"/>
                  <a:pt x="1918010" y="3791598"/>
                  <a:pt x="1918010" y="3791598"/>
                </a:cubicBezTo>
                <a:cubicBezTo>
                  <a:pt x="1940870" y="3540132"/>
                  <a:pt x="1936548" y="3640004"/>
                  <a:pt x="1918010" y="3222886"/>
                </a:cubicBezTo>
                <a:cubicBezTo>
                  <a:pt x="1917168" y="3203951"/>
                  <a:pt x="1910576" y="3185715"/>
                  <a:pt x="1906859" y="3167130"/>
                </a:cubicBezTo>
                <a:cubicBezTo>
                  <a:pt x="1903142" y="2932954"/>
                  <a:pt x="1902696" y="2698704"/>
                  <a:pt x="1895708" y="2464603"/>
                </a:cubicBezTo>
                <a:cubicBezTo>
                  <a:pt x="1895251" y="2449284"/>
                  <a:pt x="1887882" y="2434959"/>
                  <a:pt x="1884557" y="2419998"/>
                </a:cubicBezTo>
                <a:cubicBezTo>
                  <a:pt x="1880445" y="2401496"/>
                  <a:pt x="1877122" y="2382827"/>
                  <a:pt x="1873405" y="2364242"/>
                </a:cubicBezTo>
                <a:cubicBezTo>
                  <a:pt x="1869688" y="2297335"/>
                  <a:pt x="1867819" y="2230299"/>
                  <a:pt x="1862254" y="2163520"/>
                </a:cubicBezTo>
                <a:cubicBezTo>
                  <a:pt x="1861971" y="2160127"/>
                  <a:pt x="1843815" y="2049869"/>
                  <a:pt x="1839952" y="2040857"/>
                </a:cubicBezTo>
                <a:cubicBezTo>
                  <a:pt x="1835810" y="2031194"/>
                  <a:pt x="1828081" y="2019859"/>
                  <a:pt x="1817649" y="2018555"/>
                </a:cubicBezTo>
                <a:cubicBezTo>
                  <a:pt x="1736421" y="2008401"/>
                  <a:pt x="1654098" y="2011120"/>
                  <a:pt x="1572322" y="2007403"/>
                </a:cubicBezTo>
                <a:cubicBezTo>
                  <a:pt x="1550020" y="2003686"/>
                  <a:pt x="1527350" y="2001736"/>
                  <a:pt x="1505415" y="1996252"/>
                </a:cubicBezTo>
                <a:cubicBezTo>
                  <a:pt x="1482608" y="1990550"/>
                  <a:pt x="1438508" y="1973950"/>
                  <a:pt x="1438508" y="1973950"/>
                </a:cubicBezTo>
                <a:cubicBezTo>
                  <a:pt x="1431074" y="1951647"/>
                  <a:pt x="1414901" y="1930515"/>
                  <a:pt x="1416205" y="1907042"/>
                </a:cubicBezTo>
                <a:lnTo>
                  <a:pt x="1438508" y="1505598"/>
                </a:lnTo>
                <a:cubicBezTo>
                  <a:pt x="1434791" y="1468427"/>
                  <a:pt x="1436417" y="1430327"/>
                  <a:pt x="1427357" y="1394086"/>
                </a:cubicBezTo>
                <a:cubicBezTo>
                  <a:pt x="1424807" y="1383886"/>
                  <a:pt x="1411622" y="1379994"/>
                  <a:pt x="1405054" y="1371784"/>
                </a:cubicBezTo>
                <a:cubicBezTo>
                  <a:pt x="1396682" y="1361319"/>
                  <a:pt x="1391474" y="1348506"/>
                  <a:pt x="1382752" y="1338330"/>
                </a:cubicBezTo>
                <a:cubicBezTo>
                  <a:pt x="1369068" y="1322365"/>
                  <a:pt x="1353015" y="1308593"/>
                  <a:pt x="1338147" y="1293725"/>
                </a:cubicBezTo>
                <a:cubicBezTo>
                  <a:pt x="1330713" y="1286291"/>
                  <a:pt x="1324592" y="1277255"/>
                  <a:pt x="1315844" y="1271423"/>
                </a:cubicBezTo>
                <a:lnTo>
                  <a:pt x="1282391" y="1249120"/>
                </a:lnTo>
                <a:cubicBezTo>
                  <a:pt x="1274957" y="1237969"/>
                  <a:pt x="1269565" y="1225144"/>
                  <a:pt x="1260088" y="1215667"/>
                </a:cubicBezTo>
                <a:cubicBezTo>
                  <a:pt x="1246946" y="1202525"/>
                  <a:pt x="1229594" y="1194308"/>
                  <a:pt x="1215483" y="1182213"/>
                </a:cubicBezTo>
                <a:cubicBezTo>
                  <a:pt x="1203510" y="1171950"/>
                  <a:pt x="1193181" y="1159910"/>
                  <a:pt x="1182030" y="1148759"/>
                </a:cubicBezTo>
                <a:cubicBezTo>
                  <a:pt x="1155590" y="1016568"/>
                  <a:pt x="1190343" y="1153528"/>
                  <a:pt x="1148576" y="1059550"/>
                </a:cubicBezTo>
                <a:cubicBezTo>
                  <a:pt x="1139028" y="1038067"/>
                  <a:pt x="1133708" y="1014945"/>
                  <a:pt x="1126274" y="992642"/>
                </a:cubicBezTo>
                <a:cubicBezTo>
                  <a:pt x="1119914" y="973561"/>
                  <a:pt x="1111346" y="938086"/>
                  <a:pt x="1092820" y="925735"/>
                </a:cubicBezTo>
                <a:cubicBezTo>
                  <a:pt x="1080068" y="917234"/>
                  <a:pt x="1063083" y="918301"/>
                  <a:pt x="1048215" y="914584"/>
                </a:cubicBezTo>
                <a:cubicBezTo>
                  <a:pt x="1040781" y="907150"/>
                  <a:pt x="1034123" y="898849"/>
                  <a:pt x="1025913" y="892281"/>
                </a:cubicBezTo>
                <a:cubicBezTo>
                  <a:pt x="1015448" y="883909"/>
                  <a:pt x="1000249" y="880885"/>
                  <a:pt x="992459" y="869979"/>
                </a:cubicBezTo>
                <a:cubicBezTo>
                  <a:pt x="980824" y="853691"/>
                  <a:pt x="977591" y="832808"/>
                  <a:pt x="970157" y="814223"/>
                </a:cubicBezTo>
                <a:cubicBezTo>
                  <a:pt x="958896" y="701620"/>
                  <a:pt x="965652" y="714821"/>
                  <a:pt x="936703" y="613501"/>
                </a:cubicBezTo>
                <a:cubicBezTo>
                  <a:pt x="930245" y="590897"/>
                  <a:pt x="921834" y="568896"/>
                  <a:pt x="914400" y="546594"/>
                </a:cubicBezTo>
                <a:lnTo>
                  <a:pt x="892098" y="479686"/>
                </a:lnTo>
                <a:cubicBezTo>
                  <a:pt x="888381" y="468535"/>
                  <a:pt x="883798" y="457636"/>
                  <a:pt x="880947" y="446233"/>
                </a:cubicBezTo>
                <a:cubicBezTo>
                  <a:pt x="877230" y="431365"/>
                  <a:pt x="873121" y="416589"/>
                  <a:pt x="869796" y="401628"/>
                </a:cubicBezTo>
                <a:cubicBezTo>
                  <a:pt x="860703" y="360711"/>
                  <a:pt x="859145" y="340109"/>
                  <a:pt x="847493" y="301267"/>
                </a:cubicBezTo>
                <a:cubicBezTo>
                  <a:pt x="840738" y="278749"/>
                  <a:pt x="838232" y="253919"/>
                  <a:pt x="825191" y="234359"/>
                </a:cubicBezTo>
                <a:cubicBezTo>
                  <a:pt x="805012" y="204092"/>
                  <a:pt x="790731" y="177934"/>
                  <a:pt x="758283" y="156301"/>
                </a:cubicBezTo>
                <a:cubicBezTo>
                  <a:pt x="747132" y="148867"/>
                  <a:pt x="737077" y="139441"/>
                  <a:pt x="724830" y="133998"/>
                </a:cubicBezTo>
                <a:cubicBezTo>
                  <a:pt x="703347" y="124450"/>
                  <a:pt x="657922" y="111696"/>
                  <a:pt x="657922" y="111696"/>
                </a:cubicBezTo>
                <a:cubicBezTo>
                  <a:pt x="562057" y="47786"/>
                  <a:pt x="683346" y="124407"/>
                  <a:pt x="591015" y="78242"/>
                </a:cubicBezTo>
                <a:cubicBezTo>
                  <a:pt x="579028" y="72248"/>
                  <a:pt x="569808" y="61383"/>
                  <a:pt x="557561" y="55940"/>
                </a:cubicBezTo>
                <a:cubicBezTo>
                  <a:pt x="536078" y="46392"/>
                  <a:pt x="512956" y="41071"/>
                  <a:pt x="490654" y="33637"/>
                </a:cubicBezTo>
                <a:cubicBezTo>
                  <a:pt x="471659" y="27305"/>
                  <a:pt x="430796" y="12735"/>
                  <a:pt x="412596" y="11335"/>
                </a:cubicBezTo>
                <a:cubicBezTo>
                  <a:pt x="234718" y="-2348"/>
                  <a:pt x="165251" y="184"/>
                  <a:pt x="0" y="184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/>
          <p:cNvSpPr txBox="1"/>
          <p:nvPr/>
        </p:nvSpPr>
        <p:spPr>
          <a:xfrm>
            <a:off x="3061009" y="1424716"/>
            <a:ext cx="52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X</a:t>
            </a:r>
            <a:endParaRPr lang="en-CA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01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More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End-goal navigation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2400" dirty="0" smtClean="0">
                <a:solidFill>
                  <a:schemeClr val="tx1"/>
                </a:solidFill>
              </a:rPr>
              <a:t>Based on known goal location and robot heading</a:t>
            </a:r>
            <a:endParaRPr lang="en-US" sz="2400" dirty="0" smtClean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Obstacle avoidance</a:t>
            </a:r>
          </a:p>
          <a:p>
            <a:pPr lvl="1">
              <a:spcBef>
                <a:spcPts val="0"/>
              </a:spcBef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2400" dirty="0" smtClean="0">
                <a:solidFill>
                  <a:schemeClr val="tx1"/>
                </a:solidFill>
              </a:rPr>
              <a:t>Reactive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76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Content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8596668" cy="4378024"/>
          </a:xfrm>
        </p:spPr>
        <p:txBody>
          <a:bodyPr>
            <a:normAutofit lnSpcReduction="10000"/>
          </a:bodyPr>
          <a:lstStyle/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Mobile robot navigation overview</a:t>
            </a:r>
            <a:endParaRPr lang="en-US" sz="3600" dirty="0">
              <a:solidFill>
                <a:schemeClr val="tx1"/>
              </a:solidFill>
            </a:endParaRP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Navigation </a:t>
            </a:r>
            <a:r>
              <a:rPr lang="en-US" sz="2400" dirty="0" smtClean="0">
                <a:solidFill>
                  <a:schemeClr val="tx1"/>
                </a:solidFill>
              </a:rPr>
              <a:t>as behavior</a:t>
            </a:r>
            <a:endParaRPr lang="en-US" sz="3600" dirty="0" smtClean="0">
              <a:solidFill>
                <a:schemeClr val="tx1"/>
              </a:solidFill>
            </a:endParaRPr>
          </a:p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Crisp navigation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Behavior analysis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Implementation</a:t>
            </a:r>
          </a:p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Fuzzy navigation</a:t>
            </a:r>
            <a:endParaRPr lang="en-US" sz="3600" dirty="0">
              <a:solidFill>
                <a:schemeClr val="tx1"/>
              </a:solidFill>
            </a:endParaRP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Behavior modelling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Approaches</a:t>
            </a:r>
            <a:endParaRPr lang="en-US" sz="2400" dirty="0">
              <a:solidFill>
                <a:schemeClr val="tx1"/>
              </a:solidFill>
            </a:endParaRPr>
          </a:p>
          <a:p>
            <a:pPr lvl="2">
              <a:buSzPct val="100000"/>
              <a:buFont typeface="Wingdings 3" panose="05040102010807070707" pitchFamily="18" charset="2"/>
              <a:buChar char=""/>
            </a:pPr>
            <a:endParaRPr lang="en-US" sz="3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80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Crisp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How is the output behavior determined?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87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Crisp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Can cause sub-optimal or counter-productive path choice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6868215" y="1394290"/>
            <a:ext cx="2231180" cy="4170170"/>
          </a:xfrm>
          <a:custGeom>
            <a:avLst/>
            <a:gdLst>
              <a:gd name="connsiteX0" fmla="*/ 132174 w 1682193"/>
              <a:gd name="connsiteY0" fmla="*/ 4265095 h 4265095"/>
              <a:gd name="connsiteX1" fmla="*/ 154476 w 1682193"/>
              <a:gd name="connsiteY1" fmla="*/ 206051 h 4265095"/>
              <a:gd name="connsiteX2" fmla="*/ 1682193 w 1682193"/>
              <a:gd name="connsiteY2" fmla="*/ 964334 h 4265095"/>
              <a:gd name="connsiteX0" fmla="*/ 168205 w 2231180"/>
              <a:gd name="connsiteY0" fmla="*/ 4170170 h 4170170"/>
              <a:gd name="connsiteX1" fmla="*/ 190507 w 2231180"/>
              <a:gd name="connsiteY1" fmla="*/ 111126 h 4170170"/>
              <a:gd name="connsiteX2" fmla="*/ 2231180 w 2231180"/>
              <a:gd name="connsiteY2" fmla="*/ 1393516 h 4170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31180" h="4170170">
                <a:moveTo>
                  <a:pt x="168205" y="4170170"/>
                </a:moveTo>
                <a:cubicBezTo>
                  <a:pt x="50188" y="2415711"/>
                  <a:pt x="-153322" y="573902"/>
                  <a:pt x="190507" y="111126"/>
                </a:cubicBezTo>
                <a:cubicBezTo>
                  <a:pt x="534336" y="-351650"/>
                  <a:pt x="1596489" y="739311"/>
                  <a:pt x="2231180" y="1393516"/>
                </a:cubicBezTo>
              </a:path>
            </a:pathLst>
          </a:cu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F0000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7114478" y="2765503"/>
            <a:ext cx="2386367" cy="2743200"/>
          </a:xfrm>
          <a:custGeom>
            <a:avLst/>
            <a:gdLst>
              <a:gd name="connsiteX0" fmla="*/ 0 w 2591825"/>
              <a:gd name="connsiteY0" fmla="*/ 3211551 h 3211551"/>
              <a:gd name="connsiteX1" fmla="*/ 1851102 w 2591825"/>
              <a:gd name="connsiteY1" fmla="*/ 2509025 h 3211551"/>
              <a:gd name="connsiteX2" fmla="*/ 2587083 w 2591825"/>
              <a:gd name="connsiteY2" fmla="*/ 1282390 h 3211551"/>
              <a:gd name="connsiteX3" fmla="*/ 1550020 w 2591825"/>
              <a:gd name="connsiteY3" fmla="*/ 0 h 3211551"/>
              <a:gd name="connsiteX0" fmla="*/ 0 w 2588741"/>
              <a:gd name="connsiteY0" fmla="*/ 2743200 h 2743200"/>
              <a:gd name="connsiteX1" fmla="*/ 1851102 w 2588741"/>
              <a:gd name="connsiteY1" fmla="*/ 2040674 h 2743200"/>
              <a:gd name="connsiteX2" fmla="*/ 2587083 w 2588741"/>
              <a:gd name="connsiteY2" fmla="*/ 814039 h 2743200"/>
              <a:gd name="connsiteX3" fmla="*/ 2029523 w 2588741"/>
              <a:gd name="connsiteY3" fmla="*/ 0 h 2743200"/>
              <a:gd name="connsiteX0" fmla="*/ 0 w 2595760"/>
              <a:gd name="connsiteY0" fmla="*/ 2743200 h 2743200"/>
              <a:gd name="connsiteX1" fmla="*/ 1583473 w 2595760"/>
              <a:gd name="connsiteY1" fmla="*/ 1773044 h 2743200"/>
              <a:gd name="connsiteX2" fmla="*/ 2587083 w 2595760"/>
              <a:gd name="connsiteY2" fmla="*/ 814039 h 2743200"/>
              <a:gd name="connsiteX3" fmla="*/ 2029523 w 2595760"/>
              <a:gd name="connsiteY3" fmla="*/ 0 h 2743200"/>
              <a:gd name="connsiteX0" fmla="*/ 0 w 2390494"/>
              <a:gd name="connsiteY0" fmla="*/ 2743200 h 2743200"/>
              <a:gd name="connsiteX1" fmla="*/ 1583473 w 2390494"/>
              <a:gd name="connsiteY1" fmla="*/ 1773044 h 2743200"/>
              <a:gd name="connsiteX2" fmla="*/ 2375210 w 2390494"/>
              <a:gd name="connsiteY2" fmla="*/ 791736 h 2743200"/>
              <a:gd name="connsiteX3" fmla="*/ 2029523 w 2390494"/>
              <a:gd name="connsiteY3" fmla="*/ 0 h 2743200"/>
              <a:gd name="connsiteX0" fmla="*/ 0 w 2386367"/>
              <a:gd name="connsiteY0" fmla="*/ 2743200 h 2743200"/>
              <a:gd name="connsiteX1" fmla="*/ 1583473 w 2386367"/>
              <a:gd name="connsiteY1" fmla="*/ 1773044 h 2743200"/>
              <a:gd name="connsiteX2" fmla="*/ 2375210 w 2386367"/>
              <a:gd name="connsiteY2" fmla="*/ 791736 h 2743200"/>
              <a:gd name="connsiteX3" fmla="*/ 1984918 w 2386367"/>
              <a:gd name="connsiteY3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6367" h="2743200">
                <a:moveTo>
                  <a:pt x="0" y="2743200"/>
                </a:moveTo>
                <a:cubicBezTo>
                  <a:pt x="709961" y="2552700"/>
                  <a:pt x="1187605" y="2098288"/>
                  <a:pt x="1583473" y="1773044"/>
                </a:cubicBezTo>
                <a:cubicBezTo>
                  <a:pt x="1979341" y="1447800"/>
                  <a:pt x="2308302" y="1087243"/>
                  <a:pt x="2375210" y="791736"/>
                </a:cubicBezTo>
                <a:cubicBezTo>
                  <a:pt x="2442118" y="496229"/>
                  <a:pt x="2194933" y="234175"/>
                  <a:pt x="1984918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Smiley Face 3"/>
          <p:cNvSpPr/>
          <p:nvPr/>
        </p:nvSpPr>
        <p:spPr>
          <a:xfrm>
            <a:off x="6668430" y="5209848"/>
            <a:ext cx="731520" cy="73152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Isosceles Triangle 4"/>
          <p:cNvSpPr/>
          <p:nvPr/>
        </p:nvSpPr>
        <p:spPr>
          <a:xfrm rot="5400000">
            <a:off x="6680696" y="2616978"/>
            <a:ext cx="3077737" cy="163922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5-Point Star 6"/>
          <p:cNvSpPr/>
          <p:nvPr/>
        </p:nvSpPr>
        <p:spPr>
          <a:xfrm>
            <a:off x="8833162" y="2466630"/>
            <a:ext cx="512956" cy="544393"/>
          </a:xfrm>
          <a:prstGeom prst="star5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22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 smtClean="0"/>
              <a:t>Mobile robot navigation overview</a:t>
            </a:r>
            <a:endParaRPr lang="en-CA" sz="6600" dirty="0"/>
          </a:p>
        </p:txBody>
      </p:sp>
    </p:spTree>
    <p:extLst>
      <p:ext uri="{BB962C8B-B14F-4D97-AF65-F5344CB8AC3E}">
        <p14:creationId xmlns:p14="http://schemas.microsoft.com/office/powerpoint/2010/main" val="137352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Navigation analysis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6860288" cy="4378024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Consists of environment and behavior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87536" y="3285485"/>
            <a:ext cx="3458087" cy="2539916"/>
            <a:chOff x="6371644" y="2566086"/>
            <a:chExt cx="3458087" cy="25399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4940" y="2566086"/>
              <a:ext cx="3048000" cy="2286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6371644" y="4852086"/>
              <a:ext cx="345808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https://i.makeagif.com/media/1-22-2016/RbtuUx.gif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137386" y="3614870"/>
            <a:ext cx="5274021" cy="2200487"/>
            <a:chOff x="5027073" y="3507778"/>
            <a:chExt cx="5274021" cy="220048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5576" y="3507778"/>
              <a:ext cx="3478426" cy="195661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027073" y="5454349"/>
              <a:ext cx="527402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https://upload.wikimedia.org/wikipedia/commons/2/22/Spur_gears_animation.gif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524658" y="3186400"/>
            <a:ext cx="2272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Environment</a:t>
            </a:r>
            <a:endParaRPr lang="en-CA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6747771" y="3174611"/>
            <a:ext cx="172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Behavior</a:t>
            </a:r>
            <a:endParaRPr lang="en-CA" sz="2800" dirty="0"/>
          </a:p>
        </p:txBody>
      </p:sp>
      <p:sp>
        <p:nvSpPr>
          <p:cNvPr id="16" name="Arc 15"/>
          <p:cNvSpPr/>
          <p:nvPr/>
        </p:nvSpPr>
        <p:spPr>
          <a:xfrm>
            <a:off x="5359008" y="4099517"/>
            <a:ext cx="1046205" cy="1218051"/>
          </a:xfrm>
          <a:prstGeom prst="arc">
            <a:avLst/>
          </a:prstGeom>
          <a:ln w="5715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Arc 16"/>
          <p:cNvSpPr/>
          <p:nvPr/>
        </p:nvSpPr>
        <p:spPr>
          <a:xfrm rot="9131955">
            <a:off x="6886206" y="3846248"/>
            <a:ext cx="1081937" cy="1293674"/>
          </a:xfrm>
          <a:prstGeom prst="arc">
            <a:avLst/>
          </a:prstGeom>
          <a:ln w="57150">
            <a:solidFill>
              <a:schemeClr val="tx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854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Environment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437802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Navigation involves variably general environments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36558556"/>
              </p:ext>
            </p:extLst>
          </p:nvPr>
        </p:nvGraphicFramePr>
        <p:xfrm>
          <a:off x="5815927" y="2408474"/>
          <a:ext cx="4712029" cy="36328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936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Behavior objective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6860288" cy="1714177"/>
          </a:xfrm>
        </p:spPr>
        <p:txBody>
          <a:bodyPr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Continuous operation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Start to end navigation</a:t>
            </a:r>
            <a:endParaRPr lang="en-US" sz="3600" dirty="0" smtClean="0">
              <a:solidFill>
                <a:schemeClr val="tx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86739" y="3183261"/>
            <a:ext cx="4441997" cy="2896089"/>
            <a:chOff x="986739" y="3183261"/>
            <a:chExt cx="4441997" cy="289608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6739" y="3183261"/>
              <a:ext cx="4441997" cy="249597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86739" y="5679240"/>
              <a:ext cx="44237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http://thesweethome5.wpengine.netdna-cdn.com/wp-content/uploads/sites/3/2016/02/03-robot-vacuum-roomba-path-630.gif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025977" y="3183261"/>
            <a:ext cx="4437295" cy="2896089"/>
            <a:chOff x="6025977" y="3183261"/>
            <a:chExt cx="4437295" cy="2896089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5977" y="3183261"/>
              <a:ext cx="4437295" cy="2495979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6032764" y="5679240"/>
              <a:ext cx="44237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https://i.kinja-img.com/gawker-media/image/upload/s--ttt8ckgm--/c_scale,f_auto,fl_progressive,q_80,w_800/1925wnay9ee3ugif.gif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58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/>
              <a:t>Environment &amp;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3155798"/>
          </a:xfrm>
        </p:spPr>
        <p:txBody>
          <a:bodyPr anchor="ctr"/>
          <a:lstStyle/>
          <a:p>
            <a:pPr marL="0" indent="0"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Behavior model dictated by environment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5815927" y="2408474"/>
          <a:ext cx="4712029" cy="36328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572950458"/>
              </p:ext>
            </p:extLst>
          </p:nvPr>
        </p:nvGraphicFramePr>
        <p:xfrm>
          <a:off x="2905126" y="2171700"/>
          <a:ext cx="5086349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8459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Known - Mechanistic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5" y="1663337"/>
            <a:ext cx="5789368" cy="4094912"/>
          </a:xfrm>
        </p:spPr>
        <p:txBody>
          <a:bodyPr anchor="ctr"/>
          <a:lstStyle/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Robot contains environment representation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Unusable in practice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794227" y="2192738"/>
            <a:ext cx="3995351" cy="2992417"/>
            <a:chOff x="5794227" y="2192738"/>
            <a:chExt cx="3995351" cy="299241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0866" y="2192738"/>
              <a:ext cx="3462075" cy="274619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794227" y="4938934"/>
              <a:ext cx="39953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http://braininjurysociety.com/wp-content/uploads/maze.jpg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496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Known - Reactivity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080052"/>
            <a:ext cx="5428190" cy="4094912"/>
          </a:xfrm>
        </p:spPr>
        <p:txBody>
          <a:bodyPr anchor="ctr"/>
          <a:lstStyle/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>
                <a:solidFill>
                  <a:schemeClr val="tx1"/>
                </a:solidFill>
              </a:rPr>
              <a:t>Robot reacts to environmental uncertainty</a:t>
            </a:r>
          </a:p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Used for wall following behavior</a:t>
            </a:r>
          </a:p>
        </p:txBody>
      </p:sp>
      <p:pic>
        <p:nvPicPr>
          <p:cNvPr id="4" name="Project_Stage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596" end="66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3621" y="2080052"/>
            <a:ext cx="457200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1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DarkGree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54A021"/>
      </a:accent1>
      <a:accent2>
        <a:srgbClr val="00B0F0"/>
      </a:accent2>
      <a:accent3>
        <a:srgbClr val="AD4C11"/>
      </a:accent3>
      <a:accent4>
        <a:srgbClr val="00B0F0"/>
      </a:accent4>
      <a:accent5>
        <a:srgbClr val="73320B"/>
      </a:accent5>
      <a:accent6>
        <a:srgbClr val="000000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447</TotalTime>
  <Words>255</Words>
  <Application>Microsoft Office PowerPoint</Application>
  <PresentationFormat>Widescreen</PresentationFormat>
  <Paragraphs>82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Trebuchet MS</vt:lpstr>
      <vt:lpstr>Wingdings</vt:lpstr>
      <vt:lpstr>Wingdings 3</vt:lpstr>
      <vt:lpstr>Facet</vt:lpstr>
      <vt:lpstr>Fuzzy logic for mobile  robot navigation</vt:lpstr>
      <vt:lpstr>Content</vt:lpstr>
      <vt:lpstr>Mobile robot navigation overview</vt:lpstr>
      <vt:lpstr>Navigation analysis</vt:lpstr>
      <vt:lpstr>Environment</vt:lpstr>
      <vt:lpstr>Behavior objective</vt:lpstr>
      <vt:lpstr>Environment &amp; Behavior</vt:lpstr>
      <vt:lpstr>Known - Mechanistic</vt:lpstr>
      <vt:lpstr>Known - Reactivity</vt:lpstr>
      <vt:lpstr>Unknown - Reactive</vt:lpstr>
      <vt:lpstr>Navigation as wall-following</vt:lpstr>
      <vt:lpstr>General navigation</vt:lpstr>
      <vt:lpstr>Crisp navigation</vt:lpstr>
      <vt:lpstr>Multiple behaviors</vt:lpstr>
      <vt:lpstr>Multiple behaviors</vt:lpstr>
      <vt:lpstr>Binary behavior</vt:lpstr>
      <vt:lpstr>Start-to-end navigation</vt:lpstr>
      <vt:lpstr>Start-to-end navigation</vt:lpstr>
      <vt:lpstr>More behaviors</vt:lpstr>
      <vt:lpstr>Crisp behavior</vt:lpstr>
      <vt:lpstr>Crisp behavior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Fuzzy logic for mobile  robot navigation</dc:title>
  <dc:creator>Ben Church</dc:creator>
  <cp:lastModifiedBy>Ben Church</cp:lastModifiedBy>
  <cp:revision>37</cp:revision>
  <dcterms:created xsi:type="dcterms:W3CDTF">2017-02-27T18:47:52Z</dcterms:created>
  <dcterms:modified xsi:type="dcterms:W3CDTF">2017-03-03T20:12:00Z</dcterms:modified>
</cp:coreProperties>
</file>